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1"/>
  </p:notesMasterIdLst>
  <p:sldIdLst>
    <p:sldId id="256" r:id="rId2"/>
    <p:sldId id="257" r:id="rId3"/>
    <p:sldId id="258" r:id="rId4"/>
    <p:sldId id="306" r:id="rId5"/>
    <p:sldId id="267" r:id="rId6"/>
    <p:sldId id="271" r:id="rId7"/>
    <p:sldId id="270" r:id="rId8"/>
    <p:sldId id="268" r:id="rId9"/>
    <p:sldId id="272" r:id="rId10"/>
    <p:sldId id="269" r:id="rId11"/>
    <p:sldId id="273" r:id="rId12"/>
    <p:sldId id="274" r:id="rId13"/>
    <p:sldId id="275" r:id="rId14"/>
    <p:sldId id="276" r:id="rId15"/>
    <p:sldId id="259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29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5" r:id="rId54"/>
    <p:sldId id="316" r:id="rId55"/>
    <p:sldId id="317" r:id="rId56"/>
    <p:sldId id="318" r:id="rId57"/>
    <p:sldId id="321" r:id="rId58"/>
    <p:sldId id="322" r:id="rId59"/>
    <p:sldId id="323" r:id="rId60"/>
    <p:sldId id="324" r:id="rId61"/>
    <p:sldId id="328" r:id="rId62"/>
    <p:sldId id="320" r:id="rId63"/>
    <p:sldId id="265" r:id="rId64"/>
    <p:sldId id="266" r:id="rId65"/>
    <p:sldId id="325" r:id="rId66"/>
    <p:sldId id="326" r:id="rId67"/>
    <p:sldId id="327" r:id="rId68"/>
    <p:sldId id="260" r:id="rId69"/>
    <p:sldId id="261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8"/>
    <p:restoredTop sz="94705"/>
  </p:normalViewPr>
  <p:slideViewPr>
    <p:cSldViewPr snapToGrid="0" snapToObjects="1">
      <p:cViewPr varScale="1">
        <p:scale>
          <a:sx n="108" d="100"/>
          <a:sy n="108" d="100"/>
        </p:scale>
        <p:origin x="156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Source of News (2005 GSS)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Newspapers</c:v>
                </c:pt>
                <c:pt idx="1">
                  <c:v>Internet</c:v>
                </c:pt>
                <c:pt idx="2">
                  <c:v>TV</c:v>
                </c:pt>
                <c:pt idx="3">
                  <c:v>Radio</c:v>
                </c:pt>
                <c:pt idx="4">
                  <c:v>Family, Friends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446</c:v>
                </c:pt>
                <c:pt idx="1">
                  <c:v>243</c:v>
                </c:pt>
                <c:pt idx="2">
                  <c:v>916</c:v>
                </c:pt>
                <c:pt idx="3">
                  <c:v>131</c:v>
                </c:pt>
                <c:pt idx="4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45-0142-B6D0-2A3F78E6D7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806169568"/>
        <c:axId val="-933270160"/>
      </c:barChart>
      <c:catAx>
        <c:axId val="-8061695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News Source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-933270160"/>
        <c:crosses val="autoZero"/>
        <c:auto val="1"/>
        <c:lblAlgn val="ctr"/>
        <c:lblOffset val="100"/>
        <c:noMultiLvlLbl val="0"/>
      </c:catAx>
      <c:valAx>
        <c:axId val="-9332701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Number of Individuals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8061695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070F5-1A01-654F-9F46-200983DD0A8A}" type="datetimeFigureOut">
              <a:rPr lang="en-US" smtClean="0"/>
              <a:t>1/8/19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A209B-0349-3D49-9393-1FB6CAF88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27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</a:t>
            </a:r>
            <a:r>
              <a:rPr lang="en-US" baseline="0" dirty="0"/>
              <a:t> Lane, </a:t>
            </a:r>
            <a:r>
              <a:rPr lang="en-US" baseline="0" dirty="0" err="1"/>
              <a:t>Ch</a:t>
            </a:r>
            <a:r>
              <a:rPr lang="en-US" baseline="0" dirty="0"/>
              <a:t>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209B-0349-3D49-9393-1FB6CAF88C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60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</a:t>
            </a:r>
            <a:r>
              <a:rPr lang="en-US" baseline="0" dirty="0"/>
              <a:t> Lane, </a:t>
            </a:r>
            <a:r>
              <a:rPr lang="en-US" baseline="0" dirty="0" err="1"/>
              <a:t>Ch</a:t>
            </a:r>
            <a:r>
              <a:rPr lang="en-US" baseline="0" dirty="0"/>
              <a:t>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209B-0349-3D49-9393-1FB6CAF88C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5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</a:t>
            </a:r>
            <a:r>
              <a:rPr lang="en-US" baseline="0" dirty="0"/>
              <a:t> Hickey, Walter.  “The 27 Worst charts of All Time.”  </a:t>
            </a:r>
            <a:r>
              <a:rPr lang="en-US" i="1" baseline="0" dirty="0"/>
              <a:t>Business Insider. </a:t>
            </a:r>
            <a:r>
              <a:rPr lang="en-US" i="0" baseline="0" dirty="0"/>
              <a:t>June 26, 2013. </a:t>
            </a:r>
            <a:r>
              <a:rPr 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</a:t>
            </a:r>
            <a:r>
              <a:rPr lang="en-US" sz="1200" u="sng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www.businessinsider.com</a:t>
            </a:r>
            <a:r>
              <a:rPr 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/the-27-worst-charts-of-all-time-2013-6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209B-0349-3D49-9393-1FB6CAF88C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4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en-US" baseline="0" dirty="0"/>
              <a:t> the ‘October-April’ bit at the top: what do you think that means?</a:t>
            </a:r>
          </a:p>
          <a:p>
            <a:endParaRPr lang="en-US" baseline="0" dirty="0"/>
          </a:p>
          <a:p>
            <a:r>
              <a:rPr lang="en-US" baseline="0" dirty="0"/>
              <a:t>Also, apprehensions were significantly down from 2008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209B-0349-3D49-9393-1FB6CAF88C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41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Lane, </a:t>
            </a:r>
            <a:r>
              <a:rPr lang="en-US" dirty="0" err="1"/>
              <a:t>Ch</a:t>
            </a:r>
            <a:r>
              <a:rPr lang="en-US" dirty="0"/>
              <a:t>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209B-0349-3D49-9393-1FB6CAF88C1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81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</a:t>
            </a:r>
            <a:r>
              <a:rPr lang="en-US" baseline="0" dirty="0"/>
              <a:t> ESPN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209B-0349-3D49-9393-1FB6CAF88C1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37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209B-0349-3D49-9393-1FB6CAF88C1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34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Lane, </a:t>
            </a:r>
            <a:r>
              <a:rPr lang="en-US" dirty="0" err="1"/>
              <a:t>Ch</a:t>
            </a:r>
            <a:r>
              <a:rPr lang="en-US" dirty="0"/>
              <a:t>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209B-0349-3D49-9393-1FB6CAF88C1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29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statistics.laerd.com</a:t>
            </a:r>
            <a:r>
              <a:rPr lang="en-US" dirty="0"/>
              <a:t>/statistical-guides/understanding-</a:t>
            </a:r>
            <a:r>
              <a:rPr lang="en-US" dirty="0" err="1"/>
              <a:t>histograms.php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209B-0349-3D49-9393-1FB6CAF88C1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12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statistics.laerd.com</a:t>
            </a:r>
            <a:r>
              <a:rPr lang="en-US" dirty="0"/>
              <a:t>/statistical-guides/understanding-</a:t>
            </a:r>
            <a:r>
              <a:rPr lang="en-US" dirty="0" err="1"/>
              <a:t>histograms.php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209B-0349-3D49-9393-1FB6CAF88C1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52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https://</a:t>
            </a:r>
            <a:r>
              <a:rPr lang="en-US" dirty="0" err="1"/>
              <a:t>statistics.laerd.com</a:t>
            </a:r>
            <a:r>
              <a:rPr lang="en-US" dirty="0"/>
              <a:t>/statistical-guides/understanding-</a:t>
            </a:r>
            <a:r>
              <a:rPr lang="en-US" dirty="0" err="1"/>
              <a:t>histograms.php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209B-0349-3D49-9393-1FB6CAF88C1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14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of News (2005 General Social Survey)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A2D56-DD29-B243-B16F-233C08AE6E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787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Lane, </a:t>
            </a:r>
            <a:r>
              <a:rPr lang="en-US" dirty="0" err="1"/>
              <a:t>Ch</a:t>
            </a:r>
            <a:r>
              <a:rPr lang="en-US" dirty="0"/>
              <a:t>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209B-0349-3D49-9393-1FB6CAF88C1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36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Lane, </a:t>
            </a:r>
            <a:r>
              <a:rPr lang="en-US" dirty="0" err="1"/>
              <a:t>Ch</a:t>
            </a:r>
            <a:r>
              <a:rPr lang="en-US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209B-0349-3D49-9393-1FB6CAF88C1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27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Lane, </a:t>
            </a:r>
            <a:r>
              <a:rPr lang="en-US" dirty="0" err="1"/>
              <a:t>Ch</a:t>
            </a:r>
            <a:r>
              <a:rPr lang="en-US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209B-0349-3D49-9393-1FB6CAF88C1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33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Lane, </a:t>
            </a:r>
            <a:r>
              <a:rPr lang="en-US" dirty="0" err="1"/>
              <a:t>Ch</a:t>
            </a:r>
            <a:r>
              <a:rPr lang="en-US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209B-0349-3D49-9393-1FB6CAF88C1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7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</a:t>
            </a:r>
            <a:r>
              <a:rPr lang="en-US" baseline="0" dirty="0"/>
              <a:t> Lane, </a:t>
            </a:r>
            <a:r>
              <a:rPr lang="en-US" baseline="0" dirty="0" err="1"/>
              <a:t>Ch</a:t>
            </a:r>
            <a:r>
              <a:rPr lang="en-US" baseline="0" dirty="0"/>
              <a:t>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209B-0349-3D49-9393-1FB6CAF88C1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72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Lane, </a:t>
            </a:r>
            <a:r>
              <a:rPr lang="en-US" dirty="0" err="1"/>
              <a:t>Ch</a:t>
            </a:r>
            <a:r>
              <a:rPr lang="en-US" dirty="0"/>
              <a:t>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209B-0349-3D49-9393-1FB6CAF88C1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17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of News (2005 General Social Survey)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A2D56-DD29-B243-B16F-233C08AE6E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78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Liberal-conservative self-placement (2008 ANES)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A2D56-DD29-B243-B16F-233C08AE6E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91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Liberal-conservative self-placement (2008 ANES)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A2D56-DD29-B243-B16F-233C08AE6E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91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</a:t>
            </a:r>
            <a:r>
              <a:rPr lang="en-US" baseline="0" dirty="0"/>
              <a:t> Lane, </a:t>
            </a:r>
            <a:r>
              <a:rPr lang="en-US" baseline="0" dirty="0" err="1"/>
              <a:t>Ch</a:t>
            </a:r>
            <a:r>
              <a:rPr lang="en-US" baseline="0" dirty="0"/>
              <a:t>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209B-0349-3D49-9393-1FB6CAF88C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13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Lane, </a:t>
            </a:r>
            <a:r>
              <a:rPr lang="en-US" dirty="0" err="1"/>
              <a:t>Ch</a:t>
            </a:r>
            <a:r>
              <a:rPr lang="en-US" dirty="0"/>
              <a:t>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209B-0349-3D49-9393-1FB6CAF88C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21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Lane </a:t>
            </a:r>
            <a:r>
              <a:rPr lang="en-US" dirty="0" err="1"/>
              <a:t>Ch</a:t>
            </a:r>
            <a:r>
              <a:rPr lang="en-US" dirty="0"/>
              <a:t> 2</a:t>
            </a:r>
          </a:p>
          <a:p>
            <a:endParaRPr lang="en-US" dirty="0"/>
          </a:p>
          <a:p>
            <a:r>
              <a:rPr lang="en-US" dirty="0"/>
              <a:t>Ratio of size of the effect in the graph: size</a:t>
            </a:r>
            <a:r>
              <a:rPr lang="en-US" baseline="0" dirty="0"/>
              <a:t> of the effect in the data</a:t>
            </a:r>
          </a:p>
          <a:p>
            <a:endParaRPr lang="en-US" baseline="0" dirty="0"/>
          </a:p>
          <a:p>
            <a:r>
              <a:rPr lang="en-US" baseline="0" dirty="0"/>
              <a:t>Here, it is greater than 8, but </a:t>
            </a:r>
            <a:r>
              <a:rPr lang="en-US" baseline="0" dirty="0" err="1"/>
              <a:t>Tufte</a:t>
            </a:r>
            <a:r>
              <a:rPr lang="en-US" baseline="0" dirty="0"/>
              <a:t> argues only .95-1.05 is acceptable distortion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209B-0349-3D49-9393-1FB6CAF88C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60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Lane </a:t>
            </a:r>
            <a:r>
              <a:rPr lang="en-US" dirty="0" err="1"/>
              <a:t>Ch</a:t>
            </a:r>
            <a:r>
              <a:rPr lang="en-US" dirty="0"/>
              <a:t>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A209B-0349-3D49-9393-1FB6CAF88C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05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5C685D7-9CA0-AB42-A8AD-16D51DD23215}" type="datetimeFigureOut">
              <a:rPr lang="en-US" smtClean="0"/>
              <a:t>1/8/19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DF5AF4B-0B69-784D-8A49-F13D52E2C8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685D7-9CA0-AB42-A8AD-16D51DD23215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AF4B-0B69-784D-8A49-F13D52E2C8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685D7-9CA0-AB42-A8AD-16D51DD23215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AF4B-0B69-784D-8A49-F13D52E2C8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685D7-9CA0-AB42-A8AD-16D51DD23215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AF4B-0B69-784D-8A49-F13D52E2C88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685D7-9CA0-AB42-A8AD-16D51DD23215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AF4B-0B69-784D-8A49-F13D52E2C88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685D7-9CA0-AB42-A8AD-16D51DD23215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AF4B-0B69-784D-8A49-F13D52E2C88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685D7-9CA0-AB42-A8AD-16D51DD23215}" type="datetimeFigureOut">
              <a:rPr lang="en-US" smtClean="0"/>
              <a:t>1/8/19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AF4B-0B69-784D-8A49-F13D52E2C88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685D7-9CA0-AB42-A8AD-16D51DD23215}" type="datetimeFigureOut">
              <a:rPr lang="en-US" smtClean="0"/>
              <a:t>1/8/19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AF4B-0B69-784D-8A49-F13D52E2C88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685D7-9CA0-AB42-A8AD-16D51DD23215}" type="datetimeFigureOut">
              <a:rPr lang="en-US" smtClean="0"/>
              <a:t>1/8/19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AF4B-0B69-784D-8A49-F13D52E2C8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25C685D7-9CA0-AB42-A8AD-16D51DD23215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AF4B-0B69-784D-8A49-F13D52E2C88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Drag picture to placeholder or click icon to add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5C685D7-9CA0-AB42-A8AD-16D51DD23215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DF5AF4B-0B69-784D-8A49-F13D52E2C88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25C685D7-9CA0-AB42-A8AD-16D51DD23215}" type="datetimeFigureOut">
              <a:rPr lang="en-US" smtClean="0"/>
              <a:t>1/8/19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DF5AF4B-0B69-784D-8A49-F13D52E2C88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Graphs and Visuals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SSI II</a:t>
            </a:r>
          </a:p>
          <a:p>
            <a:r>
              <a:rPr lang="en-US" dirty="0"/>
              <a:t>January 15, 2018</a:t>
            </a:r>
          </a:p>
        </p:txBody>
      </p:sp>
    </p:spTree>
    <p:extLst>
      <p:ext uri="{BB962C8B-B14F-4D97-AF65-F5344CB8AC3E}">
        <p14:creationId xmlns:p14="http://schemas.microsoft.com/office/powerpoint/2010/main" val="3999953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8766815"/>
              </p:ext>
            </p:extLst>
          </p:nvPr>
        </p:nvGraphicFramePr>
        <p:xfrm>
          <a:off x="457200" y="1481138"/>
          <a:ext cx="8229600" cy="448056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997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5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64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Percentage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Extremely liberal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Liberal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14.1%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Slightly liberal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11.6%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Moderate;</a:t>
                      </a:r>
                      <a:r>
                        <a:rPr lang="en-US" sz="2400" baseline="0" dirty="0"/>
                        <a:t> middle of the road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31.6%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Slightly conservative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14.6%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Conservative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Extremely conservative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Tables</a:t>
            </a:r>
          </a:p>
        </p:txBody>
      </p:sp>
    </p:spTree>
    <p:extLst>
      <p:ext uri="{BB962C8B-B14F-4D97-AF65-F5344CB8AC3E}">
        <p14:creationId xmlns:p14="http://schemas.microsoft.com/office/powerpoint/2010/main" val="1423092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7133662"/>
              </p:ext>
            </p:extLst>
          </p:nvPr>
        </p:nvGraphicFramePr>
        <p:xfrm>
          <a:off x="457200" y="1481138"/>
          <a:ext cx="8229600" cy="448056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997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5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64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Percentage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Extremely liberal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Liberal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14.1%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Slightly liberal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11.6%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Moderate;</a:t>
                      </a:r>
                      <a:r>
                        <a:rPr lang="en-US" sz="2400" baseline="0" dirty="0"/>
                        <a:t> middle of the road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31.6%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Slightly conservative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14.6%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Conservative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Extremely conservative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Tables</a:t>
            </a:r>
          </a:p>
        </p:txBody>
      </p:sp>
    </p:spTree>
    <p:extLst>
      <p:ext uri="{BB962C8B-B14F-4D97-AF65-F5344CB8AC3E}">
        <p14:creationId xmlns:p14="http://schemas.microsoft.com/office/powerpoint/2010/main" val="3051813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Charts (?)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Each slice is proportional to the percentage of choices in the category.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245" y="2493814"/>
            <a:ext cx="4917831" cy="407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0438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recommended when:</a:t>
            </a:r>
          </a:p>
          <a:p>
            <a:pPr lvl="1"/>
            <a:r>
              <a:rPr lang="en-US" dirty="0"/>
              <a:t>There are many categories</a:t>
            </a:r>
          </a:p>
          <a:p>
            <a:pPr lvl="1"/>
            <a:r>
              <a:rPr lang="en-US" dirty="0"/>
              <a:t>There is a small N</a:t>
            </a:r>
          </a:p>
          <a:p>
            <a:pPr lvl="1"/>
            <a:r>
              <a:rPr lang="en-US" dirty="0"/>
              <a:t>Comparing survey instruments/experimental outcomes</a:t>
            </a:r>
          </a:p>
          <a:p>
            <a:pPr lvl="1"/>
            <a:r>
              <a:rPr lang="en-US" dirty="0"/>
              <a:t>Most of the time?</a:t>
            </a:r>
          </a:p>
          <a:p>
            <a:r>
              <a:rPr lang="en-US" dirty="0"/>
              <a:t>“The only worse design than a pie chart is several of them.” ~Edward </a:t>
            </a:r>
            <a:r>
              <a:rPr lang="en-US" dirty="0" err="1"/>
              <a:t>Tufte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Pie Charts</a:t>
            </a:r>
          </a:p>
        </p:txBody>
      </p:sp>
    </p:spTree>
    <p:extLst>
      <p:ext uri="{BB962C8B-B14F-4D97-AF65-F5344CB8AC3E}">
        <p14:creationId xmlns:p14="http://schemas.microsoft.com/office/powerpoint/2010/main" val="1758479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Graphs/Charts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49" r="-14449"/>
          <a:stretch>
            <a:fillRect/>
          </a:stretch>
        </p:blipFill>
        <p:spPr bwMode="auto">
          <a:xfrm>
            <a:off x="-921470" y="1094155"/>
            <a:ext cx="10480457" cy="57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1126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8"/>
            <a:ext cx="8686800" cy="5440362"/>
          </a:xfrm>
        </p:spPr>
        <p:txBody>
          <a:bodyPr/>
          <a:lstStyle/>
          <a:p>
            <a:r>
              <a:rPr lang="en-US" dirty="0"/>
              <a:t>Used for categorical and ordinal variables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Graphs/Charts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915810565"/>
              </p:ext>
            </p:extLst>
          </p:nvPr>
        </p:nvGraphicFramePr>
        <p:xfrm>
          <a:off x="457200" y="2055684"/>
          <a:ext cx="8003113" cy="4802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18591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have two sets of bars?</a:t>
            </a:r>
          </a:p>
        </p:txBody>
      </p:sp>
      <p:pic>
        <p:nvPicPr>
          <p:cNvPr id="4" name="Picture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991" r="-4499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7031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Getting Fancy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4" y="1417638"/>
            <a:ext cx="7416854" cy="5440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8645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Lie Factor</a:t>
            </a:r>
          </a:p>
        </p:txBody>
      </p:sp>
      <p:pic>
        <p:nvPicPr>
          <p:cNvPr id="4" name="Picture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41" r="-13641"/>
          <a:stretch>
            <a:fillRect/>
          </a:stretch>
        </p:blipFill>
        <p:spPr bwMode="auto">
          <a:xfrm>
            <a:off x="-522090" y="1211386"/>
            <a:ext cx="9769914" cy="5373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5726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Misleading Baselines</a:t>
            </a:r>
          </a:p>
        </p:txBody>
      </p:sp>
      <p:pic>
        <p:nvPicPr>
          <p:cNvPr id="4" name="Picture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48" r="-19048"/>
          <a:stretch>
            <a:fillRect/>
          </a:stretch>
        </p:blipFill>
        <p:spPr bwMode="auto">
          <a:xfrm>
            <a:off x="-859692" y="1380176"/>
            <a:ext cx="9827846" cy="5404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3712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variables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456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Inappropriate Use of Line Graphs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21" r="-12121"/>
          <a:stretch>
            <a:fillRect/>
          </a:stretch>
        </p:blipFill>
        <p:spPr bwMode="auto">
          <a:xfrm>
            <a:off x="-664298" y="1090196"/>
            <a:ext cx="10487650" cy="576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38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Sampling of Business Insider’s 27 Worst Charts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wrong with each of these?</a:t>
            </a:r>
          </a:p>
        </p:txBody>
      </p:sp>
    </p:spTree>
    <p:extLst>
      <p:ext uri="{BB962C8B-B14F-4D97-AF65-F5344CB8AC3E}">
        <p14:creationId xmlns:p14="http://schemas.microsoft.com/office/powerpoint/2010/main" val="2536306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 l="-37668" r="-37668"/>
          <a:stretch>
            <a:fillRect/>
          </a:stretch>
        </p:blipFill>
        <p:spPr>
          <a:xfrm>
            <a:off x="-1513297" y="0"/>
            <a:ext cx="12221278" cy="6721232"/>
          </a:xfrm>
        </p:spPr>
      </p:pic>
    </p:spTree>
    <p:extLst>
      <p:ext uri="{BB962C8B-B14F-4D97-AF65-F5344CB8AC3E}">
        <p14:creationId xmlns:p14="http://schemas.microsoft.com/office/powerpoint/2010/main" val="3528076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784" r="784"/>
          <a:stretch>
            <a:fillRect/>
          </a:stretch>
        </p:blipFill>
        <p:spPr>
          <a:xfrm>
            <a:off x="-69169" y="781548"/>
            <a:ext cx="9272539" cy="5099539"/>
          </a:xfrm>
        </p:spPr>
      </p:pic>
    </p:spTree>
    <p:extLst>
      <p:ext uri="{BB962C8B-B14F-4D97-AF65-F5344CB8AC3E}">
        <p14:creationId xmlns:p14="http://schemas.microsoft.com/office/powerpoint/2010/main" val="3234536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696" r="-20696"/>
          <a:stretch>
            <a:fillRect/>
          </a:stretch>
        </p:blipFill>
        <p:spPr>
          <a:xfrm>
            <a:off x="-1524001" y="126999"/>
            <a:ext cx="12250615" cy="6737367"/>
          </a:xfrm>
        </p:spPr>
      </p:pic>
    </p:spTree>
    <p:extLst>
      <p:ext uri="{BB962C8B-B14F-4D97-AF65-F5344CB8AC3E}">
        <p14:creationId xmlns:p14="http://schemas.microsoft.com/office/powerpoint/2010/main" val="4252118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8817" b="8817"/>
          <a:stretch>
            <a:fillRect/>
          </a:stretch>
        </p:blipFill>
        <p:spPr>
          <a:xfrm>
            <a:off x="-33641" y="1348164"/>
            <a:ext cx="9485699" cy="5216769"/>
          </a:xfrm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Part 1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998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109" r="-5109"/>
          <a:stretch>
            <a:fillRect/>
          </a:stretch>
        </p:blipFill>
        <p:spPr>
          <a:xfrm>
            <a:off x="-235120" y="1582608"/>
            <a:ext cx="9379120" cy="515815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1528441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8333" t="11222" r="-18333"/>
          <a:stretch/>
        </p:blipFill>
        <p:spPr>
          <a:xfrm>
            <a:off x="-1035539" y="1270000"/>
            <a:ext cx="11445035" cy="558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content is obviously awful, but so is the graphing of it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437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8541" r="-8541"/>
          <a:stretch>
            <a:fillRect/>
          </a:stretch>
        </p:blipFill>
        <p:spPr>
          <a:xfrm>
            <a:off x="-602075" y="488471"/>
            <a:ext cx="10547152" cy="5800527"/>
          </a:xfrm>
        </p:spPr>
      </p:pic>
    </p:spTree>
    <p:extLst>
      <p:ext uri="{BB962C8B-B14F-4D97-AF65-F5344CB8AC3E}">
        <p14:creationId xmlns:p14="http://schemas.microsoft.com/office/powerpoint/2010/main" val="2181703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101" r="-2509"/>
          <a:stretch/>
        </p:blipFill>
        <p:spPr>
          <a:xfrm>
            <a:off x="457200" y="68263"/>
            <a:ext cx="3994578" cy="678973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51778" y="1032654"/>
            <a:ext cx="3988049" cy="4683199"/>
          </a:xfrm>
        </p:spPr>
        <p:txBody>
          <a:bodyPr/>
          <a:lstStyle/>
          <a:p>
            <a:r>
              <a:rPr lang="en-US" dirty="0" err="1"/>
              <a:t>Tufte</a:t>
            </a:r>
            <a:r>
              <a:rPr lang="en-US" dirty="0"/>
              <a:t> called this the worst chart, ever</a:t>
            </a:r>
          </a:p>
        </p:txBody>
      </p:sp>
    </p:spTree>
    <p:extLst>
      <p:ext uri="{BB962C8B-B14F-4D97-AF65-F5344CB8AC3E}">
        <p14:creationId xmlns:p14="http://schemas.microsoft.com/office/powerpoint/2010/main" val="33466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should we decide what type of graph to use and what information to present?</a:t>
            </a:r>
          </a:p>
          <a:p>
            <a:r>
              <a:rPr lang="en-US" dirty="0"/>
              <a:t>What makes one graph better than another?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Questions</a:t>
            </a:r>
          </a:p>
        </p:txBody>
      </p:sp>
    </p:spTree>
    <p:extLst>
      <p:ext uri="{BB962C8B-B14F-4D97-AF65-F5344CB8AC3E}">
        <p14:creationId xmlns:p14="http://schemas.microsoft.com/office/powerpoint/2010/main" val="4200706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583" b="3583"/>
          <a:stretch>
            <a:fillRect/>
          </a:stretch>
        </p:blipFill>
        <p:spPr>
          <a:xfrm>
            <a:off x="-38469" y="962886"/>
            <a:ext cx="9182469" cy="5050004"/>
          </a:xfrm>
        </p:spPr>
      </p:pic>
    </p:spTree>
    <p:extLst>
      <p:ext uri="{BB962C8B-B14F-4D97-AF65-F5344CB8AC3E}">
        <p14:creationId xmlns:p14="http://schemas.microsoft.com/office/powerpoint/2010/main" val="1968067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3981" r="-3981"/>
          <a:stretch>
            <a:fillRect/>
          </a:stretch>
        </p:blipFill>
        <p:spPr>
          <a:xfrm>
            <a:off x="-261979" y="624537"/>
            <a:ext cx="9787512" cy="5382755"/>
          </a:xfrm>
        </p:spPr>
      </p:pic>
    </p:spTree>
    <p:extLst>
      <p:ext uri="{BB962C8B-B14F-4D97-AF65-F5344CB8AC3E}">
        <p14:creationId xmlns:p14="http://schemas.microsoft.com/office/powerpoint/2010/main" val="4268717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8467" r="-28467"/>
          <a:stretch>
            <a:fillRect/>
          </a:stretch>
        </p:blipFill>
        <p:spPr>
          <a:xfrm>
            <a:off x="-1450379" y="184382"/>
            <a:ext cx="12134701" cy="6673618"/>
          </a:xfrm>
        </p:spPr>
      </p:pic>
    </p:spTree>
    <p:extLst>
      <p:ext uri="{BB962C8B-B14F-4D97-AF65-F5344CB8AC3E}">
        <p14:creationId xmlns:p14="http://schemas.microsoft.com/office/powerpoint/2010/main" val="3009299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1910" r="-61910"/>
          <a:stretch>
            <a:fillRect/>
          </a:stretch>
        </p:blipFill>
        <p:spPr>
          <a:xfrm>
            <a:off x="-1601277" y="0"/>
            <a:ext cx="12469964" cy="6858000"/>
          </a:xfrm>
        </p:spPr>
      </p:pic>
    </p:spTree>
    <p:extLst>
      <p:ext uri="{BB962C8B-B14F-4D97-AF65-F5344CB8AC3E}">
        <p14:creationId xmlns:p14="http://schemas.microsoft.com/office/powerpoint/2010/main" val="2775681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383" r="-6383"/>
          <a:stretch>
            <a:fillRect/>
          </a:stretch>
        </p:blipFill>
        <p:spPr>
          <a:xfrm>
            <a:off x="-1003766" y="779929"/>
            <a:ext cx="10816090" cy="5846356"/>
          </a:xfrm>
        </p:spPr>
      </p:pic>
    </p:spTree>
    <p:extLst>
      <p:ext uri="{BB962C8B-B14F-4D97-AF65-F5344CB8AC3E}">
        <p14:creationId xmlns:p14="http://schemas.microsoft.com/office/powerpoint/2010/main" val="2711861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8499" r="-28499"/>
          <a:stretch>
            <a:fillRect/>
          </a:stretch>
        </p:blipFill>
        <p:spPr>
          <a:xfrm>
            <a:off x="-1528532" y="389252"/>
            <a:ext cx="11762184" cy="6468748"/>
          </a:xfrm>
        </p:spPr>
      </p:pic>
    </p:spTree>
    <p:extLst>
      <p:ext uri="{BB962C8B-B14F-4D97-AF65-F5344CB8AC3E}">
        <p14:creationId xmlns:p14="http://schemas.microsoft.com/office/powerpoint/2010/main" val="16664129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341" r="-18341"/>
          <a:stretch>
            <a:fillRect/>
          </a:stretch>
        </p:blipFill>
        <p:spPr>
          <a:xfrm>
            <a:off x="-1372495" y="475066"/>
            <a:ext cx="11860824" cy="6522997"/>
          </a:xfrm>
        </p:spPr>
      </p:pic>
    </p:spTree>
    <p:extLst>
      <p:ext uri="{BB962C8B-B14F-4D97-AF65-F5344CB8AC3E}">
        <p14:creationId xmlns:p14="http://schemas.microsoft.com/office/powerpoint/2010/main" val="1674614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6469" r="-16469"/>
          <a:stretch>
            <a:fillRect/>
          </a:stretch>
        </p:blipFill>
        <p:spPr>
          <a:xfrm>
            <a:off x="-1024251" y="508864"/>
            <a:ext cx="11574035" cy="6365273"/>
          </a:xfrm>
        </p:spPr>
      </p:pic>
    </p:spTree>
    <p:extLst>
      <p:ext uri="{BB962C8B-B14F-4D97-AF65-F5344CB8AC3E}">
        <p14:creationId xmlns:p14="http://schemas.microsoft.com/office/powerpoint/2010/main" val="346997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149" b="-2149"/>
          <a:stretch>
            <a:fillRect/>
          </a:stretch>
        </p:blipFill>
        <p:spPr>
          <a:xfrm>
            <a:off x="0" y="1229886"/>
            <a:ext cx="9144000" cy="5028847"/>
          </a:xfrm>
        </p:spPr>
      </p:pic>
    </p:spTree>
    <p:extLst>
      <p:ext uri="{BB962C8B-B14F-4D97-AF65-F5344CB8AC3E}">
        <p14:creationId xmlns:p14="http://schemas.microsoft.com/office/powerpoint/2010/main" val="758300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313" b="13313"/>
          <a:stretch>
            <a:fillRect/>
          </a:stretch>
        </p:blipFill>
        <p:spPr>
          <a:xfrm>
            <a:off x="-1218" y="1229216"/>
            <a:ext cx="9145218" cy="5029517"/>
          </a:xfrm>
        </p:spPr>
      </p:pic>
    </p:spTree>
    <p:extLst>
      <p:ext uri="{BB962C8B-B14F-4D97-AF65-F5344CB8AC3E}">
        <p14:creationId xmlns:p14="http://schemas.microsoft.com/office/powerpoint/2010/main" val="1111586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Qualitative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6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393" b="-2393"/>
          <a:stretch>
            <a:fillRect/>
          </a:stretch>
        </p:blipFill>
        <p:spPr>
          <a:xfrm>
            <a:off x="0" y="1229886"/>
            <a:ext cx="9144000" cy="5028847"/>
          </a:xfrm>
        </p:spPr>
      </p:pic>
    </p:spTree>
    <p:extLst>
      <p:ext uri="{BB962C8B-B14F-4D97-AF65-F5344CB8AC3E}">
        <p14:creationId xmlns:p14="http://schemas.microsoft.com/office/powerpoint/2010/main" val="1407592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07" r="-1807"/>
          <a:stretch>
            <a:fillRect/>
          </a:stretch>
        </p:blipFill>
        <p:spPr>
          <a:xfrm>
            <a:off x="-150224" y="1147268"/>
            <a:ext cx="9312894" cy="5121733"/>
          </a:xfrm>
        </p:spPr>
      </p:pic>
    </p:spTree>
    <p:extLst>
      <p:ext uri="{BB962C8B-B14F-4D97-AF65-F5344CB8AC3E}">
        <p14:creationId xmlns:p14="http://schemas.microsoft.com/office/powerpoint/2010/main" val="3849682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83299" r="-83299"/>
          <a:stretch>
            <a:fillRect/>
          </a:stretch>
        </p:blipFill>
        <p:spPr>
          <a:xfrm>
            <a:off x="-1539822" y="0"/>
            <a:ext cx="12469964" cy="6858000"/>
          </a:xfrm>
        </p:spPr>
      </p:pic>
    </p:spTree>
    <p:extLst>
      <p:ext uri="{BB962C8B-B14F-4D97-AF65-F5344CB8AC3E}">
        <p14:creationId xmlns:p14="http://schemas.microsoft.com/office/powerpoint/2010/main" val="173759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581" r="-1581"/>
          <a:stretch>
            <a:fillRect/>
          </a:stretch>
        </p:blipFill>
        <p:spPr>
          <a:xfrm>
            <a:off x="-167675" y="1481327"/>
            <a:ext cx="9450500" cy="519741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Irony of ironies</a:t>
            </a:r>
            <a:r>
              <a:rPr lang="mr-IN" dirty="0"/>
              <a:t>…</a:t>
            </a:r>
            <a:r>
              <a:rPr lang="en-US" dirty="0"/>
              <a:t> The source for this is “Good </a:t>
            </a:r>
            <a:r>
              <a:rPr lang="en-US" dirty="0" err="1"/>
              <a:t>Infographics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3281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497" r="-13497"/>
          <a:stretch>
            <a:fillRect/>
          </a:stretch>
        </p:blipFill>
        <p:spPr>
          <a:xfrm>
            <a:off x="-1305025" y="327790"/>
            <a:ext cx="11608989" cy="6384497"/>
          </a:xfrm>
        </p:spPr>
      </p:pic>
    </p:spTree>
    <p:extLst>
      <p:ext uri="{BB962C8B-B14F-4D97-AF65-F5344CB8AC3E}">
        <p14:creationId xmlns:p14="http://schemas.microsoft.com/office/powerpoint/2010/main" val="732720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B302EC-816C-DB4C-8057-B32FCF474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75" y="803392"/>
            <a:ext cx="5628903" cy="606045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4B351E6-69C6-1D43-B63E-97986968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Contributed by a former student</a:t>
            </a:r>
          </a:p>
        </p:txBody>
      </p:sp>
    </p:spTree>
    <p:extLst>
      <p:ext uri="{BB962C8B-B14F-4D97-AF65-F5344CB8AC3E}">
        <p14:creationId xmlns:p14="http://schemas.microsoft.com/office/powerpoint/2010/main" val="1200844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55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9576" r="-9576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Stem-and-Leaf Display</a:t>
            </a:r>
          </a:p>
        </p:txBody>
      </p:sp>
    </p:spTree>
    <p:extLst>
      <p:ext uri="{BB962C8B-B14F-4D97-AF65-F5344CB8AC3E}">
        <p14:creationId xmlns:p14="http://schemas.microsoft.com/office/powerpoint/2010/main" val="2103731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5820" y="274637"/>
            <a:ext cx="1823167" cy="5769007"/>
          </a:xfrm>
        </p:spPr>
        <p:txBody>
          <a:bodyPr/>
          <a:lstStyle/>
          <a:p>
            <a:r>
              <a:rPr lang="en-US" dirty="0"/>
              <a:t>Make Your Own for 2016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301684"/>
              </p:ext>
            </p:extLst>
          </p:nvPr>
        </p:nvGraphicFramePr>
        <p:xfrm>
          <a:off x="2114294" y="0"/>
          <a:ext cx="6701946" cy="7165340"/>
        </p:xfrm>
        <a:graphic>
          <a:graphicData uri="http://schemas.openxmlformats.org/drawingml/2006/table">
            <a:tbl>
              <a:tblPr/>
              <a:tblGrid>
                <a:gridCol w="1649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8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17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82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927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Team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TD Passes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Team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TD Passes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66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Green Bay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Jacksonville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36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Atlanta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Seattle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8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New Orleans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San Francisco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Pittsburgh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Carolina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77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San Diego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Denver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57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Indianapolis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Minnesota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64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New England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Baltimore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817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Tennessee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Chicago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99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Oakland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Kansas City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78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Tampa Bay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Cincinnati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2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60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Arizona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Buffalo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939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Miami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NY Jets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116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NY Giants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Philadelphia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49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Dallas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Cleveland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933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Washington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Houston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964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Detroit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Los Angeles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8474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/>
              <a:t>The Number of Touchdown Passes, 2016</a:t>
            </a:r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r>
              <a:rPr lang="en-US" dirty="0"/>
              <a:t>4 | 0</a:t>
            </a:r>
          </a:p>
          <a:p>
            <a:pPr marL="109728" indent="0">
              <a:buNone/>
            </a:pPr>
            <a:r>
              <a:rPr lang="en-US" dirty="0"/>
              <a:t>3 | 223388</a:t>
            </a:r>
          </a:p>
          <a:p>
            <a:pPr marL="109728" indent="0">
              <a:buNone/>
            </a:pPr>
            <a:r>
              <a:rPr lang="en-US" dirty="0"/>
              <a:t>2 | 0001134455678999</a:t>
            </a:r>
          </a:p>
          <a:p>
            <a:pPr marL="109728" indent="0">
              <a:buNone/>
            </a:pPr>
            <a:r>
              <a:rPr lang="en-US" dirty="0"/>
              <a:t>1 | 4556678899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Stem-and-Leaf Display</a:t>
            </a:r>
          </a:p>
        </p:txBody>
      </p:sp>
    </p:spTree>
    <p:extLst>
      <p:ext uri="{BB962C8B-B14F-4D97-AF65-F5344CB8AC3E}">
        <p14:creationId xmlns:p14="http://schemas.microsoft.com/office/powerpoint/2010/main" val="2542865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for Categorical variables</a:t>
            </a:r>
          </a:p>
          <a:p>
            <a:endParaRPr lang="en-US" dirty="0"/>
          </a:p>
          <a:p>
            <a:r>
              <a:rPr lang="en-US" dirty="0"/>
              <a:t>Describes the distribution of the data and presents the raw frequencies (numbers in each category) and/or percentages for each of the variable’s values</a:t>
            </a:r>
          </a:p>
          <a:p>
            <a:pPr lvl="1"/>
            <a:r>
              <a:rPr lang="en-US" dirty="0"/>
              <a:t>What is another name for the percentage?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Tables</a:t>
            </a:r>
          </a:p>
        </p:txBody>
      </p:sp>
    </p:spTree>
    <p:extLst>
      <p:ext uri="{BB962C8B-B14F-4D97-AF65-F5344CB8AC3E}">
        <p14:creationId xmlns:p14="http://schemas.microsoft.com/office/powerpoint/2010/main" val="1070564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/>
              <a:t>NFL Touchdown Passes, 2000 and 2016</a:t>
            </a:r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r>
              <a:rPr lang="en-US" dirty="0"/>
              <a:t>                           | 4 | 0</a:t>
            </a:r>
          </a:p>
          <a:p>
            <a:pPr marL="109728" indent="0">
              <a:buNone/>
            </a:pPr>
            <a:r>
              <a:rPr lang="en-US" dirty="0"/>
              <a:t>                  7332 | 3 | 223388</a:t>
            </a:r>
          </a:p>
          <a:p>
            <a:pPr marL="109728" indent="0">
              <a:buNone/>
            </a:pPr>
            <a:r>
              <a:rPr lang="en-US" dirty="0"/>
              <a:t>  988322211100 | 2 | 0001134455678999</a:t>
            </a:r>
          </a:p>
          <a:p>
            <a:pPr marL="109728" indent="0">
              <a:buNone/>
            </a:pPr>
            <a:r>
              <a:rPr lang="en-US" dirty="0"/>
              <a:t>9988886544422 | 1 | 4556678899</a:t>
            </a:r>
          </a:p>
          <a:p>
            <a:pPr marL="109728" indent="0">
              <a:buNone/>
            </a:pPr>
            <a:r>
              <a:rPr lang="en-US" dirty="0"/>
              <a:t>                   </a:t>
            </a:r>
            <a:r>
              <a:rPr lang="en-US"/>
              <a:t>   96 </a:t>
            </a:r>
            <a:r>
              <a:rPr lang="en-US" dirty="0"/>
              <a:t>| 0</a:t>
            </a:r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2000 to 2016</a:t>
            </a:r>
          </a:p>
        </p:txBody>
      </p:sp>
    </p:spTree>
    <p:extLst>
      <p:ext uri="{BB962C8B-B14F-4D97-AF65-F5344CB8AC3E}">
        <p14:creationId xmlns:p14="http://schemas.microsoft.com/office/powerpoint/2010/main" val="358511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data</a:t>
            </a:r>
          </a:p>
          <a:p>
            <a:r>
              <a:rPr lang="en-US" dirty="0"/>
              <a:t>Good for displaying the shape of the distribution</a:t>
            </a:r>
          </a:p>
          <a:p>
            <a:r>
              <a:rPr lang="en-US" dirty="0"/>
              <a:t>Good when you have a large N</a:t>
            </a:r>
          </a:p>
          <a:p>
            <a:endParaRPr lang="en-US" dirty="0"/>
          </a:p>
          <a:p>
            <a:r>
              <a:rPr lang="en-US" dirty="0"/>
              <a:t>Y-axis can be frequency or percent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</p:spTree>
    <p:extLst>
      <p:ext uri="{BB962C8B-B14F-4D97-AF65-F5344CB8AC3E}">
        <p14:creationId xmlns:p14="http://schemas.microsoft.com/office/powerpoint/2010/main" val="42923092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14968" r="-14968"/>
          <a:stretch>
            <a:fillRect/>
          </a:stretch>
        </p:blipFill>
        <p:spPr>
          <a:xfrm>
            <a:off x="-512125" y="1229886"/>
            <a:ext cx="10233652" cy="562811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</p:spTree>
    <p:extLst>
      <p:ext uri="{BB962C8B-B14F-4D97-AF65-F5344CB8AC3E}">
        <p14:creationId xmlns:p14="http://schemas.microsoft.com/office/powerpoint/2010/main" val="3958053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consistent widths/intervals</a:t>
            </a:r>
          </a:p>
          <a:p>
            <a:endParaRPr lang="en-US" dirty="0"/>
          </a:p>
          <a:p>
            <a:r>
              <a:rPr lang="en-US" dirty="0"/>
              <a:t>How many intervals is usually a judgment call</a:t>
            </a:r>
          </a:p>
          <a:p>
            <a:pPr lvl="1"/>
            <a:r>
              <a:rPr lang="en-US" dirty="0"/>
              <a:t>Rule of thumb: What is the fewest number you can have without losing the shape of the data?</a:t>
            </a:r>
          </a:p>
          <a:p>
            <a:pPr lvl="1"/>
            <a:r>
              <a:rPr lang="en-US" dirty="0"/>
              <a:t>Start with 10-15 and experiment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 Width/Class Interval</a:t>
            </a:r>
          </a:p>
        </p:txBody>
      </p:sp>
    </p:spTree>
    <p:extLst>
      <p:ext uri="{BB962C8B-B14F-4D97-AF65-F5344CB8AC3E}">
        <p14:creationId xmlns:p14="http://schemas.microsoft.com/office/powerpoint/2010/main" val="36625209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11014" r="-11014"/>
          <a:stretch>
            <a:fillRect/>
          </a:stretch>
        </p:blipFill>
        <p:spPr>
          <a:xfrm>
            <a:off x="-526081" y="1417638"/>
            <a:ext cx="9895415" cy="544209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Reasonable Bin Widths</a:t>
            </a:r>
          </a:p>
        </p:txBody>
      </p:sp>
    </p:spTree>
    <p:extLst>
      <p:ext uri="{BB962C8B-B14F-4D97-AF65-F5344CB8AC3E}">
        <p14:creationId xmlns:p14="http://schemas.microsoft.com/office/powerpoint/2010/main" val="515743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-48084" r="-48084"/>
          <a:stretch>
            <a:fillRect/>
          </a:stretch>
        </p:blipFill>
        <p:spPr>
          <a:xfrm>
            <a:off x="-921825" y="1117226"/>
            <a:ext cx="10438502" cy="574077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Bins Too Small</a:t>
            </a:r>
          </a:p>
        </p:txBody>
      </p:sp>
    </p:spTree>
    <p:extLst>
      <p:ext uri="{BB962C8B-B14F-4D97-AF65-F5344CB8AC3E}">
        <p14:creationId xmlns:p14="http://schemas.microsoft.com/office/powerpoint/2010/main" val="3347387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42499" r="-42499"/>
          <a:stretch>
            <a:fillRect/>
          </a:stretch>
        </p:blipFill>
        <p:spPr>
          <a:xfrm>
            <a:off x="-504081" y="1065320"/>
            <a:ext cx="10532883" cy="579268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Bins Too Large</a:t>
            </a:r>
          </a:p>
        </p:txBody>
      </p:sp>
    </p:spTree>
    <p:extLst>
      <p:ext uri="{BB962C8B-B14F-4D97-AF65-F5344CB8AC3E}">
        <p14:creationId xmlns:p14="http://schemas.microsoft.com/office/powerpoint/2010/main" val="16535547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27147" r="-27147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Polygon</a:t>
            </a:r>
          </a:p>
        </p:txBody>
      </p:sp>
    </p:spTree>
    <p:extLst>
      <p:ext uri="{BB962C8B-B14F-4D97-AF65-F5344CB8AC3E}">
        <p14:creationId xmlns:p14="http://schemas.microsoft.com/office/powerpoint/2010/main" val="21565787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26184" r="-2618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Frequency Polygons</a:t>
            </a:r>
          </a:p>
        </p:txBody>
      </p:sp>
    </p:spTree>
    <p:extLst>
      <p:ext uri="{BB962C8B-B14F-4D97-AF65-F5344CB8AC3E}">
        <p14:creationId xmlns:p14="http://schemas.microsoft.com/office/powerpoint/2010/main" val="16792075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17114" r="-1711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Overlaid Frequency Polygons</a:t>
            </a:r>
          </a:p>
        </p:txBody>
      </p:sp>
    </p:spTree>
    <p:extLst>
      <p:ext uri="{BB962C8B-B14F-4D97-AF65-F5344CB8AC3E}">
        <p14:creationId xmlns:p14="http://schemas.microsoft.com/office/powerpoint/2010/main" val="81476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Computer Ownership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85" y="1255725"/>
            <a:ext cx="7194012" cy="431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31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22462" r="-22462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Overlaid Cumulative Frequency Polygons</a:t>
            </a:r>
          </a:p>
        </p:txBody>
      </p:sp>
    </p:spTree>
    <p:extLst>
      <p:ext uri="{BB962C8B-B14F-4D97-AF65-F5344CB8AC3E}">
        <p14:creationId xmlns:p14="http://schemas.microsoft.com/office/powerpoint/2010/main" val="23466064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AKA histograms and frequency polygons</a:t>
            </a:r>
          </a:p>
          <a:p>
            <a:r>
              <a:rPr lang="en-US" dirty="0"/>
              <a:t>The goal is to get a sense of the shape of the data and how it is distributed</a:t>
            </a:r>
          </a:p>
          <a:p>
            <a:pPr lvl="1"/>
            <a:r>
              <a:rPr lang="en-US" dirty="0"/>
              <a:t>This will become important shortly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Graphs</a:t>
            </a:r>
          </a:p>
        </p:txBody>
      </p:sp>
    </p:spTree>
    <p:extLst>
      <p:ext uri="{BB962C8B-B14F-4D97-AF65-F5344CB8AC3E}">
        <p14:creationId xmlns:p14="http://schemas.microsoft.com/office/powerpoint/2010/main" val="25807783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box is defined by:</a:t>
            </a:r>
          </a:p>
          <a:p>
            <a:pPr lvl="1"/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percentile/quartile</a:t>
            </a:r>
          </a:p>
          <a:p>
            <a:pPr lvl="1"/>
            <a:r>
              <a:rPr lang="en-US" dirty="0"/>
              <a:t>Median (50</a:t>
            </a:r>
            <a:r>
              <a:rPr lang="en-US" baseline="30000" dirty="0"/>
              <a:t>th</a:t>
            </a:r>
            <a:r>
              <a:rPr lang="en-US" dirty="0"/>
              <a:t> percentile/quartile)</a:t>
            </a:r>
          </a:p>
          <a:p>
            <a:pPr lvl="1"/>
            <a:r>
              <a:rPr lang="en-US" dirty="0"/>
              <a:t>75</a:t>
            </a:r>
            <a:r>
              <a:rPr lang="en-US" baseline="30000" dirty="0"/>
              <a:t>th</a:t>
            </a:r>
            <a:r>
              <a:rPr lang="en-US" dirty="0"/>
              <a:t> percentile/quartile</a:t>
            </a:r>
          </a:p>
          <a:p>
            <a:r>
              <a:rPr lang="en-US" dirty="0"/>
              <a:t>The whiskers are usually:</a:t>
            </a:r>
          </a:p>
          <a:p>
            <a:pPr lvl="1"/>
            <a:r>
              <a:rPr lang="en-US" dirty="0"/>
              <a:t>The minimum and maximum</a:t>
            </a:r>
          </a:p>
          <a:p>
            <a:pPr lvl="2"/>
            <a:r>
              <a:rPr lang="en-US" dirty="0"/>
              <a:t>Excepting outliers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and Whisker Plots</a:t>
            </a:r>
          </a:p>
        </p:txBody>
      </p:sp>
    </p:spTree>
    <p:extLst>
      <p:ext uri="{BB962C8B-B14F-4D97-AF65-F5344CB8AC3E}">
        <p14:creationId xmlns:p14="http://schemas.microsoft.com/office/powerpoint/2010/main" val="34018750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7"/>
            <a:ext cx="3403600" cy="4280429"/>
          </a:xfrm>
        </p:spPr>
        <p:txBody>
          <a:bodyPr>
            <a:normAutofit/>
          </a:bodyPr>
          <a:lstStyle/>
          <a:p>
            <a:r>
              <a:rPr lang="en-US" dirty="0"/>
              <a:t>Box and Whisker Plot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99777" r="-99777"/>
          <a:stretch>
            <a:fillRect/>
          </a:stretch>
        </p:blipFill>
        <p:spPr>
          <a:xfrm>
            <a:off x="543709" y="274638"/>
            <a:ext cx="11293207" cy="6210829"/>
          </a:xfrm>
        </p:spPr>
      </p:pic>
    </p:spTree>
    <p:extLst>
      <p:ext uri="{BB962C8B-B14F-4D97-AF65-F5344CB8AC3E}">
        <p14:creationId xmlns:p14="http://schemas.microsoft.com/office/powerpoint/2010/main" val="12100600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385" r="-12385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and Whisker Plot</a:t>
            </a:r>
          </a:p>
        </p:txBody>
      </p:sp>
    </p:spTree>
    <p:extLst>
      <p:ext uri="{BB962C8B-B14F-4D97-AF65-F5344CB8AC3E}">
        <p14:creationId xmlns:p14="http://schemas.microsoft.com/office/powerpoint/2010/main" val="39578186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28809" r="-2880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Variations</a:t>
            </a:r>
          </a:p>
        </p:txBody>
      </p:sp>
    </p:spTree>
    <p:extLst>
      <p:ext uri="{BB962C8B-B14F-4D97-AF65-F5344CB8AC3E}">
        <p14:creationId xmlns:p14="http://schemas.microsoft.com/office/powerpoint/2010/main" val="13057391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39469" r="-39469"/>
          <a:stretch>
            <a:fillRect/>
          </a:stretch>
        </p:blipFill>
        <p:spPr>
          <a:xfrm>
            <a:off x="-392326" y="1126781"/>
            <a:ext cx="10421128" cy="573121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Graphs</a:t>
            </a:r>
          </a:p>
        </p:txBody>
      </p:sp>
    </p:spTree>
    <p:extLst>
      <p:ext uri="{BB962C8B-B14F-4D97-AF65-F5344CB8AC3E}">
        <p14:creationId xmlns:p14="http://schemas.microsoft.com/office/powerpoint/2010/main" val="15989241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7109" r="-17109"/>
          <a:stretch>
            <a:fillRect/>
          </a:stretch>
        </p:blipFill>
        <p:spPr>
          <a:xfrm>
            <a:off x="-583876" y="1208729"/>
            <a:ext cx="10272121" cy="564927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Plots</a:t>
            </a:r>
          </a:p>
        </p:txBody>
      </p:sp>
    </p:spTree>
    <p:extLst>
      <p:ext uri="{BB962C8B-B14F-4D97-AF65-F5344CB8AC3E}">
        <p14:creationId xmlns:p14="http://schemas.microsoft.com/office/powerpoint/2010/main" val="16973610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should we decide what type of graph to use and what information to present?</a:t>
            </a:r>
          </a:p>
          <a:p>
            <a:r>
              <a:rPr lang="en-US" dirty="0"/>
              <a:t>What makes one graph better than another?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Questions</a:t>
            </a:r>
          </a:p>
        </p:txBody>
      </p:sp>
    </p:spTree>
    <p:extLst>
      <p:ext uri="{BB962C8B-B14F-4D97-AF65-F5344CB8AC3E}">
        <p14:creationId xmlns:p14="http://schemas.microsoft.com/office/powerpoint/2010/main" val="4180600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  <a:p>
            <a:pPr lvl="1"/>
            <a:r>
              <a:rPr lang="en-US" dirty="0"/>
              <a:t>Describing data with numbers (statistics)</a:t>
            </a:r>
          </a:p>
          <a:p>
            <a:pPr lvl="2"/>
            <a:r>
              <a:rPr lang="en-US" dirty="0"/>
              <a:t>Central tendency</a:t>
            </a:r>
          </a:p>
          <a:p>
            <a:pPr lvl="2"/>
            <a:r>
              <a:rPr lang="en-US" dirty="0"/>
              <a:t>Spread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06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0558518"/>
              </p:ext>
            </p:extLst>
          </p:nvPr>
        </p:nvGraphicFramePr>
        <p:xfrm>
          <a:off x="457200" y="2809753"/>
          <a:ext cx="8229600" cy="231648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Percentage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Mac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Frequency Table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5231" y="1856154"/>
            <a:ext cx="7678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Which type of computer do you prefer?</a:t>
            </a:r>
          </a:p>
        </p:txBody>
      </p:sp>
    </p:spTree>
    <p:extLst>
      <p:ext uri="{BB962C8B-B14F-4D97-AF65-F5344CB8AC3E}">
        <p14:creationId xmlns:p14="http://schemas.microsoft.com/office/powerpoint/2010/main" val="2131285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0523345"/>
              </p:ext>
            </p:extLst>
          </p:nvPr>
        </p:nvGraphicFramePr>
        <p:xfrm>
          <a:off x="457200" y="1481138"/>
          <a:ext cx="8229600" cy="454152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Percentage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Newspapers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446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916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Family,</a:t>
                      </a:r>
                      <a:r>
                        <a:rPr lang="en-US" sz="3200" baseline="0" dirty="0"/>
                        <a:t> Friends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1817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Tables</a:t>
            </a:r>
          </a:p>
        </p:txBody>
      </p:sp>
    </p:spTree>
    <p:extLst>
      <p:ext uri="{BB962C8B-B14F-4D97-AF65-F5344CB8AC3E}">
        <p14:creationId xmlns:p14="http://schemas.microsoft.com/office/powerpoint/2010/main" val="2220466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099804"/>
              </p:ext>
            </p:extLst>
          </p:nvPr>
        </p:nvGraphicFramePr>
        <p:xfrm>
          <a:off x="457200" y="1481138"/>
          <a:ext cx="8229600" cy="454152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Percentage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Newspapers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446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24.5%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13.4%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916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50.4%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7.2%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Family,</a:t>
                      </a:r>
                      <a:r>
                        <a:rPr lang="en-US" sz="3200" baseline="0" dirty="0"/>
                        <a:t> Friends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3.9%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1817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Tables</a:t>
            </a:r>
          </a:p>
        </p:txBody>
      </p:sp>
    </p:spTree>
    <p:extLst>
      <p:ext uri="{BB962C8B-B14F-4D97-AF65-F5344CB8AC3E}">
        <p14:creationId xmlns:p14="http://schemas.microsoft.com/office/powerpoint/2010/main" val="34918972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U Blue Bottom Left Swoosh">
  <a:themeElements>
    <a:clrScheme name="European Union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221BF"/>
      </a:accent1>
      <a:accent2>
        <a:srgbClr val="EBE603"/>
      </a:accent2>
      <a:accent3>
        <a:srgbClr val="EBE4E7"/>
      </a:accent3>
      <a:accent4>
        <a:srgbClr val="161416"/>
      </a:accent4>
      <a:accent5>
        <a:srgbClr val="3771CC"/>
      </a:accent5>
      <a:accent6>
        <a:srgbClr val="16457D"/>
      </a:accent6>
      <a:hlink>
        <a:srgbClr val="316AFF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EU Blue Bottom Left Swoosh.thmx</Template>
  <TotalTime>12023</TotalTime>
  <Words>1045</Words>
  <Application>Microsoft Macintosh PowerPoint</Application>
  <PresentationFormat>On-screen Show (4:3)</PresentationFormat>
  <Paragraphs>327</Paragraphs>
  <Slides>69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ＭＳ Ｐゴシック</vt:lpstr>
      <vt:lpstr>Calibri</vt:lpstr>
      <vt:lpstr>Geneva</vt:lpstr>
      <vt:lpstr>Lucida Sans Unicode</vt:lpstr>
      <vt:lpstr>Mangal</vt:lpstr>
      <vt:lpstr>Verdana</vt:lpstr>
      <vt:lpstr>Wingdings 2</vt:lpstr>
      <vt:lpstr>Wingdings 3</vt:lpstr>
      <vt:lpstr>EU Blue Bottom Left Swoosh</vt:lpstr>
      <vt:lpstr>Graphs and Visuals</vt:lpstr>
      <vt:lpstr>Previously…</vt:lpstr>
      <vt:lpstr>Essential Questions</vt:lpstr>
      <vt:lpstr>Representing Qualitative Data</vt:lpstr>
      <vt:lpstr>Frequency Tables</vt:lpstr>
      <vt:lpstr>Previous Computer Ownership</vt:lpstr>
      <vt:lpstr>Make a Frequency Table</vt:lpstr>
      <vt:lpstr>Frequency Tables</vt:lpstr>
      <vt:lpstr>Frequency Tables</vt:lpstr>
      <vt:lpstr>Frequency Tables</vt:lpstr>
      <vt:lpstr>Frequency Tables</vt:lpstr>
      <vt:lpstr>Pie Charts (?)</vt:lpstr>
      <vt:lpstr>Problems with Pie Charts</vt:lpstr>
      <vt:lpstr>Bar Graphs/Charts</vt:lpstr>
      <vt:lpstr>Bar Graphs/Charts</vt:lpstr>
      <vt:lpstr>Why have two sets of bars?</vt:lpstr>
      <vt:lpstr>Avoid Getting Fancy</vt:lpstr>
      <vt:lpstr>The Lie Factor</vt:lpstr>
      <vt:lpstr>Misleading Baselines</vt:lpstr>
      <vt:lpstr>Inappropriate Use of Line Graphs</vt:lpstr>
      <vt:lpstr>A Sampling of Business Insider’s 27 Worst Charts</vt:lpstr>
      <vt:lpstr>PowerPoint Presentation</vt:lpstr>
      <vt:lpstr>PowerPoint Presentation</vt:lpstr>
      <vt:lpstr>PowerPoint Presentation</vt:lpstr>
      <vt:lpstr>Part 1…</vt:lpstr>
      <vt:lpstr>Part 2</vt:lpstr>
      <vt:lpstr>The content is obviously awful, but so is the graphing of it… </vt:lpstr>
      <vt:lpstr>PowerPoint Presentation</vt:lpstr>
      <vt:lpstr>Tufte called this the worst chart, ever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Irony of ironies… The source for this is “Good Infographics”</vt:lpstr>
      <vt:lpstr>PowerPoint Presentation</vt:lpstr>
      <vt:lpstr>Contributed by a former student</vt:lpstr>
      <vt:lpstr>Quantitative Data</vt:lpstr>
      <vt:lpstr>Stem-and-Leaf Display</vt:lpstr>
      <vt:lpstr>Make Your Own for 2016 </vt:lpstr>
      <vt:lpstr>Stem-and-Leaf Display</vt:lpstr>
      <vt:lpstr>Comparing 2000 to 2016</vt:lpstr>
      <vt:lpstr>Histograms</vt:lpstr>
      <vt:lpstr>Histogram</vt:lpstr>
      <vt:lpstr>Bin Width/Class Interval</vt:lpstr>
      <vt:lpstr>Reasonable Bin Widths</vt:lpstr>
      <vt:lpstr>Bins Too Small</vt:lpstr>
      <vt:lpstr>Bins Too Large</vt:lpstr>
      <vt:lpstr>Frequency Polygon</vt:lpstr>
      <vt:lpstr>Cumulative Frequency Polygons</vt:lpstr>
      <vt:lpstr>Overlaid Frequency Polygons</vt:lpstr>
      <vt:lpstr>Overlaid Cumulative Frequency Polygons</vt:lpstr>
      <vt:lpstr>Frequency Graphs</vt:lpstr>
      <vt:lpstr>Box and Whisker Plots</vt:lpstr>
      <vt:lpstr>Box and Whisker Plot</vt:lpstr>
      <vt:lpstr>Box and Whisker Plot</vt:lpstr>
      <vt:lpstr>Many Variations</vt:lpstr>
      <vt:lpstr>Line Graphs</vt:lpstr>
      <vt:lpstr>Dot Plots</vt:lpstr>
      <vt:lpstr>Essential Questions</vt:lpstr>
      <vt:lpstr>Next Time…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Representations of Data</dc:title>
  <dc:creator>Lauren Perez</dc:creator>
  <cp:lastModifiedBy>Lauren Perez</cp:lastModifiedBy>
  <cp:revision>32</cp:revision>
  <dcterms:created xsi:type="dcterms:W3CDTF">2017-01-09T19:41:47Z</dcterms:created>
  <dcterms:modified xsi:type="dcterms:W3CDTF">2019-01-15T19:09:46Z</dcterms:modified>
</cp:coreProperties>
</file>